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urier Prime" charset="1" panose="00000509000000000000"/>
      <p:regular r:id="rId10"/>
    </p:embeddedFont>
    <p:embeddedFont>
      <p:font typeface="Courier Prime Bold" charset="1" panose="00000809000000000000"/>
      <p:regular r:id="rId11"/>
    </p:embeddedFont>
    <p:embeddedFont>
      <p:font typeface="Courier Prime Italics" charset="1" panose="00000509000000000000"/>
      <p:regular r:id="rId12"/>
    </p:embeddedFont>
    <p:embeddedFont>
      <p:font typeface="Courier Prime Bold Italics" charset="1" panose="00000809000000000000"/>
      <p:regular r:id="rId13"/>
    </p:embeddedFont>
    <p:embeddedFont>
      <p:font typeface="ITC Benguiat" charset="1" panose="02030603050306020704"/>
      <p:regular r:id="rId14"/>
    </p:embeddedFont>
    <p:embeddedFont>
      <p:font typeface="ITC Benguiat Bold" charset="1" panose="02030904050306020704"/>
      <p:regular r:id="rId15"/>
    </p:embeddedFont>
    <p:embeddedFont>
      <p:font typeface="ITC Benguiat Italics" charset="1" panose="02030604050306090704"/>
      <p:regular r:id="rId16"/>
    </p:embeddedFont>
    <p:embeddedFont>
      <p:font typeface="ITC Benguiat Bold Italics" charset="1" panose="02030905050306090704"/>
      <p:regular r:id="rId17"/>
    </p:embeddedFont>
    <p:embeddedFont>
      <p:font typeface="ITC Benguiat Medium" charset="1" panose="02030704050306020704"/>
      <p:regular r:id="rId18"/>
    </p:embeddedFont>
    <p:embeddedFont>
      <p:font typeface="ITC Benguiat Medium Italics" charset="1" panose="02030704050306090704"/>
      <p:regular r:id="rId19"/>
    </p:embeddedFont>
    <p:embeddedFont>
      <p:font typeface="Times New Roman" charset="1" panose="02030502070405020303"/>
      <p:regular r:id="rId20"/>
    </p:embeddedFont>
    <p:embeddedFont>
      <p:font typeface="Times New Roman Bold" charset="1" panose="02030802070405020303"/>
      <p:regular r:id="rId21"/>
    </p:embeddedFont>
    <p:embeddedFont>
      <p:font typeface="Times New Roman Italics" charset="1" panose="02030502070405090303"/>
      <p:regular r:id="rId22"/>
    </p:embeddedFont>
    <p:embeddedFont>
      <p:font typeface="Times New Roman Bold Italics" charset="1" panose="02030802070405090303"/>
      <p:regular r:id="rId23"/>
    </p:embeddedFont>
    <p:embeddedFont>
      <p:font typeface="Times New Roman Medium" charset="1" panose="02030502070405020303"/>
      <p:regular r:id="rId24"/>
    </p:embeddedFont>
    <p:embeddedFont>
      <p:font typeface="Times New Roman Medium Italics" charset="1" panose="02030502070405090303"/>
      <p:regular r:id="rId25"/>
    </p:embeddedFont>
    <p:embeddedFont>
      <p:font typeface="Times New Roman Semi-Bold" charset="1" panose="02030702070405020303"/>
      <p:regular r:id="rId26"/>
    </p:embeddedFont>
    <p:embeddedFont>
      <p:font typeface="Times New Roman Semi-Bold Italics" charset="1" panose="02030702070405090303"/>
      <p:regular r:id="rId27"/>
    </p:embeddedFont>
    <p:embeddedFont>
      <p:font typeface="Times New Roman Ultra-Bold" charset="1" panose="02030902070405020303"/>
      <p:regular r:id="rId28"/>
    </p:embeddedFont>
    <p:embeddedFont>
      <p:font typeface="Copperplate Gothic 32 AB" charset="1" panose="020E0807020206020404"/>
      <p:regular r:id="rId29"/>
    </p:embeddedFont>
    <p:embeddedFont>
      <p:font typeface="Copperplate Gothic 32 AB Bold" charset="1" panose="020E07070202060204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42"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9.png" Type="http://schemas.openxmlformats.org/officeDocument/2006/relationships/image"/><Relationship Id="rId9"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shrutiks17/TNSDC-GENERATIVE-AI-NAAN-MUDHALVAN.git" TargetMode="External" Type="http://schemas.openxmlformats.org/officeDocument/2006/relationships/hyperlink"/><Relationship Id="rId11" Target="https://github.com/shrutiks17/TNSDC-GENERATIVE-AI-NAAN-MUDHALVAN.git"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2.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3468174" y="6963671"/>
            <a:ext cx="4723918" cy="2308815"/>
          </a:xfrm>
          <a:custGeom>
            <a:avLst/>
            <a:gdLst/>
            <a:ahLst/>
            <a:cxnLst/>
            <a:rect r="r" b="b" t="t" l="l"/>
            <a:pathLst>
              <a:path h="2308815" w="4723918">
                <a:moveTo>
                  <a:pt x="0" y="0"/>
                </a:moveTo>
                <a:lnTo>
                  <a:pt x="4723917" y="0"/>
                </a:lnTo>
                <a:lnTo>
                  <a:pt x="4723917" y="2308815"/>
                </a:lnTo>
                <a:lnTo>
                  <a:pt x="0" y="2308815"/>
                </a:lnTo>
                <a:lnTo>
                  <a:pt x="0" y="0"/>
                </a:lnTo>
                <a:close/>
              </a:path>
            </a:pathLst>
          </a:custGeom>
          <a:blipFill>
            <a:blip r:embed="rId8"/>
            <a:stretch>
              <a:fillRect l="0" t="0" r="0" b="0"/>
            </a:stretch>
          </a:blipFill>
        </p:spPr>
      </p:sp>
      <p:sp>
        <p:nvSpPr>
          <p:cNvPr name="Freeform 6" id="6"/>
          <p:cNvSpPr/>
          <p:nvPr/>
        </p:nvSpPr>
        <p:spPr>
          <a:xfrm flipH="false" flipV="false" rot="0">
            <a:off x="56576" y="-22452"/>
            <a:ext cx="3597907" cy="3671334"/>
          </a:xfrm>
          <a:custGeom>
            <a:avLst/>
            <a:gdLst/>
            <a:ahLst/>
            <a:cxnLst/>
            <a:rect r="r" b="b" t="t" l="l"/>
            <a:pathLst>
              <a:path h="3671334" w="3597907">
                <a:moveTo>
                  <a:pt x="0" y="0"/>
                </a:moveTo>
                <a:lnTo>
                  <a:pt x="3597907" y="0"/>
                </a:lnTo>
                <a:lnTo>
                  <a:pt x="3597907" y="3671333"/>
                </a:lnTo>
                <a:lnTo>
                  <a:pt x="0" y="3671333"/>
                </a:lnTo>
                <a:lnTo>
                  <a:pt x="0" y="0"/>
                </a:lnTo>
                <a:close/>
              </a:path>
            </a:pathLst>
          </a:custGeom>
          <a:blipFill>
            <a:blip r:embed="rId9"/>
            <a:stretch>
              <a:fillRect l="0" t="0" r="0" b="0"/>
            </a:stretch>
          </a:blipFill>
        </p:spPr>
      </p:sp>
      <p:sp>
        <p:nvSpPr>
          <p:cNvPr name="Freeform 7" id="7"/>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0"/>
            <a:stretch>
              <a:fillRect l="0" t="0" r="0" b="0"/>
            </a:stretch>
          </a:blipFill>
        </p:spPr>
      </p:sp>
      <p:sp>
        <p:nvSpPr>
          <p:cNvPr name="TextBox 8" id="8"/>
          <p:cNvSpPr txBox="true"/>
          <p:nvPr/>
        </p:nvSpPr>
        <p:spPr>
          <a:xfrm rot="0">
            <a:off x="3154192" y="1489364"/>
            <a:ext cx="13604817" cy="3126774"/>
          </a:xfrm>
          <a:prstGeom prst="rect">
            <a:avLst/>
          </a:prstGeom>
        </p:spPr>
        <p:txBody>
          <a:bodyPr anchor="t" rtlCol="false" tIns="0" lIns="0" bIns="0" rIns="0">
            <a:spAutoFit/>
          </a:bodyPr>
          <a:lstStyle/>
          <a:p>
            <a:pPr algn="ctr">
              <a:lnSpc>
                <a:spcPts val="11919"/>
              </a:lnSpc>
            </a:pPr>
            <a:r>
              <a:rPr lang="en-US" sz="8513">
                <a:solidFill>
                  <a:srgbClr val="FFFFFF"/>
                </a:solidFill>
                <a:latin typeface="Times New Roman Ultra-Bold"/>
              </a:rPr>
              <a:t>TNSDC - GENERATIVE AI FOR ENGINEERING</a:t>
            </a:r>
          </a:p>
        </p:txBody>
      </p:sp>
      <p:sp>
        <p:nvSpPr>
          <p:cNvPr name="TextBox 9" id="9"/>
          <p:cNvSpPr txBox="true"/>
          <p:nvPr/>
        </p:nvSpPr>
        <p:spPr>
          <a:xfrm rot="0">
            <a:off x="6053485" y="6669150"/>
            <a:ext cx="5834658" cy="2879450"/>
          </a:xfrm>
          <a:prstGeom prst="rect">
            <a:avLst/>
          </a:prstGeom>
        </p:spPr>
        <p:txBody>
          <a:bodyPr anchor="t" rtlCol="false" tIns="0" lIns="0" bIns="0" rIns="0">
            <a:spAutoFit/>
          </a:bodyPr>
          <a:lstStyle/>
          <a:p>
            <a:pPr algn="ctr">
              <a:lnSpc>
                <a:spcPts val="5615"/>
              </a:lnSpc>
              <a:spcBef>
                <a:spcPct val="0"/>
              </a:spcBef>
            </a:pPr>
          </a:p>
          <a:p>
            <a:pPr algn="ctr">
              <a:lnSpc>
                <a:spcPts val="5615"/>
              </a:lnSpc>
              <a:spcBef>
                <a:spcPct val="0"/>
              </a:spcBef>
            </a:pPr>
          </a:p>
          <a:p>
            <a:pPr algn="ctr">
              <a:lnSpc>
                <a:spcPts val="5615"/>
              </a:lnSpc>
              <a:spcBef>
                <a:spcPct val="0"/>
              </a:spcBef>
            </a:pPr>
            <a:r>
              <a:rPr lang="en-US" sz="4010">
                <a:solidFill>
                  <a:srgbClr val="FFFFFF"/>
                </a:solidFill>
                <a:latin typeface="ITC Benguiat"/>
              </a:rPr>
              <a:t>SUBMITTED BY:</a:t>
            </a:r>
          </a:p>
          <a:p>
            <a:pPr algn="ctr">
              <a:lnSpc>
                <a:spcPts val="5615"/>
              </a:lnSpc>
              <a:spcBef>
                <a:spcPct val="0"/>
              </a:spcBef>
            </a:pPr>
            <a:r>
              <a:rPr lang="en-US" sz="4010">
                <a:solidFill>
                  <a:srgbClr val="FFFFFF"/>
                </a:solidFill>
                <a:latin typeface="ITC Benguiat"/>
              </a:rPr>
              <a:t>SHRUTI KRISHNAVENI S</a:t>
            </a:r>
          </a:p>
        </p:txBody>
      </p:sp>
      <p:sp>
        <p:nvSpPr>
          <p:cNvPr name="TextBox 10" id="10"/>
          <p:cNvSpPr txBox="true"/>
          <p:nvPr/>
        </p:nvSpPr>
        <p:spPr>
          <a:xfrm rot="0">
            <a:off x="6157776" y="5341044"/>
            <a:ext cx="5972448" cy="1969234"/>
          </a:xfrm>
          <a:prstGeom prst="rect">
            <a:avLst/>
          </a:prstGeom>
        </p:spPr>
        <p:txBody>
          <a:bodyPr anchor="t" rtlCol="false" tIns="0" lIns="0" bIns="0" rIns="0">
            <a:spAutoFit/>
          </a:bodyPr>
          <a:lstStyle/>
          <a:p>
            <a:pPr algn="ctr">
              <a:lnSpc>
                <a:spcPts val="7139"/>
              </a:lnSpc>
            </a:pPr>
            <a:r>
              <a:rPr lang="en-US" sz="6799">
                <a:solidFill>
                  <a:srgbClr val="56E1EF"/>
                </a:solidFill>
                <a:latin typeface="Copperplate Gothic 32 AB"/>
              </a:rPr>
              <a:t>FINAL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6724066" y="-3249112"/>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03420" y="1177460"/>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05205" y="4667812"/>
            <a:ext cx="8893252" cy="8315191"/>
          </a:xfrm>
          <a:custGeom>
            <a:avLst/>
            <a:gdLst/>
            <a:ahLst/>
            <a:cxnLst/>
            <a:rect r="r" b="b" t="t" l="l"/>
            <a:pathLst>
              <a:path h="8315191" w="8893252">
                <a:moveTo>
                  <a:pt x="0" y="0"/>
                </a:moveTo>
                <a:lnTo>
                  <a:pt x="8893252" y="0"/>
                </a:lnTo>
                <a:lnTo>
                  <a:pt x="8893252" y="8315190"/>
                </a:lnTo>
                <a:lnTo>
                  <a:pt x="0" y="8315190"/>
                </a:lnTo>
                <a:lnTo>
                  <a:pt x="0" y="0"/>
                </a:lnTo>
                <a:close/>
              </a:path>
            </a:pathLst>
          </a:custGeom>
          <a:blipFill>
            <a:blip r:embed="rId6"/>
            <a:stretch>
              <a:fillRect l="0" t="0" r="0" b="0"/>
            </a:stretch>
          </a:blipFill>
        </p:spPr>
      </p:sp>
      <p:sp>
        <p:nvSpPr>
          <p:cNvPr name="Freeform 5" id="5"/>
          <p:cNvSpPr/>
          <p:nvPr/>
        </p:nvSpPr>
        <p:spPr>
          <a:xfrm flipH="false" flipV="false" rot="1365435">
            <a:off x="-3790155" y="-730855"/>
            <a:ext cx="6282382" cy="6378053"/>
          </a:xfrm>
          <a:custGeom>
            <a:avLst/>
            <a:gdLst/>
            <a:ahLst/>
            <a:cxnLst/>
            <a:rect r="r" b="b" t="t" l="l"/>
            <a:pathLst>
              <a:path h="6378053" w="6282382">
                <a:moveTo>
                  <a:pt x="0" y="0"/>
                </a:moveTo>
                <a:lnTo>
                  <a:pt x="6282382" y="0"/>
                </a:lnTo>
                <a:lnTo>
                  <a:pt x="6282382" y="6378053"/>
                </a:lnTo>
                <a:lnTo>
                  <a:pt x="0" y="6378053"/>
                </a:lnTo>
                <a:lnTo>
                  <a:pt x="0" y="0"/>
                </a:lnTo>
                <a:close/>
              </a:path>
            </a:pathLst>
          </a:custGeom>
          <a:blipFill>
            <a:blip r:embed="rId7"/>
            <a:stretch>
              <a:fillRect l="0" t="0" r="0" b="0"/>
            </a:stretch>
          </a:blipFill>
        </p:spPr>
      </p:sp>
      <p:sp>
        <p:nvSpPr>
          <p:cNvPr name="TextBox 6" id="6"/>
          <p:cNvSpPr txBox="true"/>
          <p:nvPr/>
        </p:nvSpPr>
        <p:spPr>
          <a:xfrm rot="0">
            <a:off x="4415841" y="771525"/>
            <a:ext cx="9456319" cy="1285622"/>
          </a:xfrm>
          <a:prstGeom prst="rect">
            <a:avLst/>
          </a:prstGeom>
        </p:spPr>
        <p:txBody>
          <a:bodyPr anchor="t" rtlCol="false" tIns="0" lIns="0" bIns="0" rIns="0">
            <a:spAutoFit/>
          </a:bodyPr>
          <a:lstStyle/>
          <a:p>
            <a:pPr algn="ctr">
              <a:lnSpc>
                <a:spcPts val="9463"/>
              </a:lnSpc>
            </a:pPr>
            <a:r>
              <a:rPr lang="en-US" sz="6759">
                <a:solidFill>
                  <a:srgbClr val="FFFFFF"/>
                </a:solidFill>
                <a:latin typeface="Times New Roman Ultra-Bold"/>
              </a:rPr>
              <a:t>RESULTS</a:t>
            </a:r>
          </a:p>
        </p:txBody>
      </p:sp>
      <p:sp>
        <p:nvSpPr>
          <p:cNvPr name="TextBox 7" id="7"/>
          <p:cNvSpPr txBox="true"/>
          <p:nvPr/>
        </p:nvSpPr>
        <p:spPr>
          <a:xfrm rot="0">
            <a:off x="2182514" y="3254920"/>
            <a:ext cx="13922973" cy="4280492"/>
          </a:xfrm>
          <a:prstGeom prst="rect">
            <a:avLst/>
          </a:prstGeom>
        </p:spPr>
        <p:txBody>
          <a:bodyPr anchor="t" rtlCol="false" tIns="0" lIns="0" bIns="0" rIns="0">
            <a:spAutoFit/>
          </a:bodyPr>
          <a:lstStyle/>
          <a:p>
            <a:pPr algn="just">
              <a:lnSpc>
                <a:spcPts val="5567"/>
              </a:lnSpc>
              <a:spcBef>
                <a:spcPct val="0"/>
              </a:spcBef>
            </a:pPr>
            <a:r>
              <a:rPr lang="en-US" sz="3976">
                <a:solidFill>
                  <a:srgbClr val="FFFFFF"/>
                </a:solidFill>
                <a:latin typeface="Times New Roman"/>
              </a:rPr>
              <a:t>The trained hate speech detection model achieves promising results, with an accuracy of approximately 84% on the test dataset. Detailed performance metrics, including precision, recall, and F1-score for each class (hate speech, offensive language, non-hate speech), provide insights into the model's strengths and areas for improvement.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23539" y="2903539"/>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Freeform 6" id="6"/>
          <p:cNvSpPr/>
          <p:nvPr/>
        </p:nvSpPr>
        <p:spPr>
          <a:xfrm flipH="false" flipV="false" rot="0">
            <a:off x="3898140" y="5101396"/>
            <a:ext cx="13048477" cy="2132924"/>
          </a:xfrm>
          <a:custGeom>
            <a:avLst/>
            <a:gdLst/>
            <a:ahLst/>
            <a:cxnLst/>
            <a:rect r="r" b="b" t="t" l="l"/>
            <a:pathLst>
              <a:path h="2132924" w="13048477">
                <a:moveTo>
                  <a:pt x="0" y="0"/>
                </a:moveTo>
                <a:lnTo>
                  <a:pt x="13048478" y="0"/>
                </a:lnTo>
                <a:lnTo>
                  <a:pt x="13048478" y="2132924"/>
                </a:lnTo>
                <a:lnTo>
                  <a:pt x="0" y="2132924"/>
                </a:lnTo>
                <a:lnTo>
                  <a:pt x="0" y="0"/>
                </a:lnTo>
                <a:close/>
              </a:path>
            </a:pathLst>
          </a:custGeom>
          <a:blipFill>
            <a:blip r:embed="rId9"/>
            <a:stretch>
              <a:fillRect l="0" t="0" r="0" b="0"/>
            </a:stretch>
          </a:blipFill>
        </p:spPr>
      </p:sp>
      <p:sp>
        <p:nvSpPr>
          <p:cNvPr name="TextBox 7" id="7"/>
          <p:cNvSpPr txBox="true"/>
          <p:nvPr/>
        </p:nvSpPr>
        <p:spPr>
          <a:xfrm rot="0">
            <a:off x="5009937" y="771525"/>
            <a:ext cx="9456319" cy="1285622"/>
          </a:xfrm>
          <a:prstGeom prst="rect">
            <a:avLst/>
          </a:prstGeom>
        </p:spPr>
        <p:txBody>
          <a:bodyPr anchor="t" rtlCol="false" tIns="0" lIns="0" bIns="0" rIns="0">
            <a:spAutoFit/>
          </a:bodyPr>
          <a:lstStyle/>
          <a:p>
            <a:pPr algn="ctr">
              <a:lnSpc>
                <a:spcPts val="9463"/>
              </a:lnSpc>
            </a:pPr>
            <a:r>
              <a:rPr lang="en-US" sz="6759">
                <a:solidFill>
                  <a:srgbClr val="FFFFFF"/>
                </a:solidFill>
                <a:latin typeface="Times New Roman Ultra-Bold"/>
              </a:rPr>
              <a:t>OUTPUT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3110015" y="2791351"/>
            <a:ext cx="11274329" cy="5143588"/>
          </a:xfrm>
          <a:custGeom>
            <a:avLst/>
            <a:gdLst/>
            <a:ahLst/>
            <a:cxnLst/>
            <a:rect r="r" b="b" t="t" l="l"/>
            <a:pathLst>
              <a:path h="5143588" w="11274329">
                <a:moveTo>
                  <a:pt x="0" y="0"/>
                </a:moveTo>
                <a:lnTo>
                  <a:pt x="11274329" y="0"/>
                </a:lnTo>
                <a:lnTo>
                  <a:pt x="11274329" y="5143588"/>
                </a:lnTo>
                <a:lnTo>
                  <a:pt x="0" y="51435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4465494" y="3892710"/>
            <a:ext cx="8782308" cy="3581390"/>
          </a:xfrm>
          <a:prstGeom prst="rect">
            <a:avLst/>
          </a:prstGeom>
        </p:spPr>
        <p:txBody>
          <a:bodyPr anchor="t" rtlCol="false" tIns="0" lIns="0" bIns="0" rIns="0">
            <a:spAutoFit/>
          </a:bodyPr>
          <a:lstStyle/>
          <a:p>
            <a:pPr algn="ctr">
              <a:lnSpc>
                <a:spcPts val="12599"/>
              </a:lnSpc>
            </a:pPr>
            <a:r>
              <a:rPr lang="en-US" sz="13999" spc="-279">
                <a:solidFill>
                  <a:srgbClr val="FFFFFF"/>
                </a:solidFill>
                <a:latin typeface="ITC Benguiat"/>
              </a:rPr>
              <a:t>THANK</a:t>
            </a:r>
          </a:p>
          <a:p>
            <a:pPr algn="ctr">
              <a:lnSpc>
                <a:spcPts val="12599"/>
              </a:lnSpc>
            </a:pPr>
            <a:r>
              <a:rPr lang="en-US" sz="13999" spc="-279">
                <a:solidFill>
                  <a:srgbClr val="FFFFFF"/>
                </a:solidFill>
                <a:latin typeface="ITC Benguiat"/>
              </a:rPr>
              <a:t>YOU</a:t>
            </a:r>
          </a:p>
        </p:txBody>
      </p:sp>
      <p:sp>
        <p:nvSpPr>
          <p:cNvPr name="TextBox 10" id="10"/>
          <p:cNvSpPr txBox="true"/>
          <p:nvPr/>
        </p:nvSpPr>
        <p:spPr>
          <a:xfrm rot="0">
            <a:off x="1638890" y="8857870"/>
            <a:ext cx="15010221" cy="1064006"/>
          </a:xfrm>
          <a:prstGeom prst="rect">
            <a:avLst/>
          </a:prstGeom>
        </p:spPr>
        <p:txBody>
          <a:bodyPr anchor="t" rtlCol="false" tIns="0" lIns="0" bIns="0" rIns="0">
            <a:spAutoFit/>
          </a:bodyPr>
          <a:lstStyle/>
          <a:p>
            <a:pPr algn="ctr">
              <a:lnSpc>
                <a:spcPts val="3769"/>
              </a:lnSpc>
            </a:pPr>
            <a:r>
              <a:rPr lang="en-US" sz="2692" u="sng">
                <a:solidFill>
                  <a:srgbClr val="FFFFFF"/>
                </a:solidFill>
                <a:latin typeface="Courier Prime"/>
                <a:hlinkClick r:id="rId10" tooltip="https://github.com/shrutiks17/TNSDC-GENERATIVE-AI-NAAN-MUDHALVAN.git"/>
              </a:rPr>
              <a:t> https://github.com/shrutiks17/TNSDC-GENERATIVE-AI-NAAN-MUDHALVAN.git</a:t>
            </a:r>
          </a:p>
          <a:p>
            <a:pPr algn="ctr">
              <a:lnSpc>
                <a:spcPts val="4938"/>
              </a:lnSpc>
              <a:spcBef>
                <a:spcPct val="0"/>
              </a:spcBef>
            </a:pPr>
            <a:r>
              <a:rPr lang="en-US" sz="3527" u="sng">
                <a:solidFill>
                  <a:srgbClr val="FFFFFF"/>
                </a:solidFill>
                <a:latin typeface="Courier Prime"/>
                <a:hlinkClick r:id="rId11" tooltip="https://github.com/shrutiks17/TNSDC-GENERATIVE-AI-NAAN-MUDHALVAN.git"/>
              </a:rPr>
              <a:t>      </a:t>
            </a:r>
          </a:p>
        </p:txBody>
      </p:sp>
      <p:sp>
        <p:nvSpPr>
          <p:cNvPr name="TextBox 11" id="11"/>
          <p:cNvSpPr txBox="true"/>
          <p:nvPr/>
        </p:nvSpPr>
        <p:spPr>
          <a:xfrm rot="0">
            <a:off x="7044919" y="8020859"/>
            <a:ext cx="4119265" cy="713450"/>
          </a:xfrm>
          <a:prstGeom prst="rect">
            <a:avLst/>
          </a:prstGeom>
        </p:spPr>
        <p:txBody>
          <a:bodyPr anchor="t" rtlCol="false" tIns="0" lIns="0" bIns="0" rIns="0">
            <a:spAutoFit/>
          </a:bodyPr>
          <a:lstStyle/>
          <a:p>
            <a:pPr algn="ctr">
              <a:lnSpc>
                <a:spcPts val="5825"/>
              </a:lnSpc>
              <a:spcBef>
                <a:spcPct val="0"/>
              </a:spcBef>
            </a:pPr>
            <a:r>
              <a:rPr lang="en-US" sz="4161">
                <a:solidFill>
                  <a:srgbClr val="FFFFFF"/>
                </a:solidFill>
                <a:latin typeface="Courier Prime"/>
              </a:rPr>
              <a:t>Project Link: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6" id="6"/>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7" id="7"/>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TextBox 8" id="8"/>
          <p:cNvSpPr txBox="true"/>
          <p:nvPr/>
        </p:nvSpPr>
        <p:spPr>
          <a:xfrm rot="0">
            <a:off x="1028700" y="647700"/>
            <a:ext cx="10933824" cy="1866578"/>
          </a:xfrm>
          <a:prstGeom prst="rect">
            <a:avLst/>
          </a:prstGeom>
        </p:spPr>
        <p:txBody>
          <a:bodyPr anchor="t" rtlCol="false" tIns="0" lIns="0" bIns="0" rIns="0">
            <a:spAutoFit/>
          </a:bodyPr>
          <a:lstStyle/>
          <a:p>
            <a:pPr>
              <a:lnSpc>
                <a:spcPts val="13667"/>
              </a:lnSpc>
            </a:pPr>
            <a:r>
              <a:rPr lang="en-US" sz="9762">
                <a:solidFill>
                  <a:srgbClr val="FFFFFF"/>
                </a:solidFill>
                <a:latin typeface="Times New Roman Ultra-Bold"/>
              </a:rPr>
              <a:t>PROJECT TITLE</a:t>
            </a:r>
          </a:p>
        </p:txBody>
      </p:sp>
      <p:sp>
        <p:nvSpPr>
          <p:cNvPr name="TextBox 9" id="9"/>
          <p:cNvSpPr txBox="true"/>
          <p:nvPr/>
        </p:nvSpPr>
        <p:spPr>
          <a:xfrm rot="0">
            <a:off x="3935775" y="4370104"/>
            <a:ext cx="10990107" cy="3658954"/>
          </a:xfrm>
          <a:prstGeom prst="rect">
            <a:avLst/>
          </a:prstGeom>
        </p:spPr>
        <p:txBody>
          <a:bodyPr anchor="t" rtlCol="false" tIns="0" lIns="0" bIns="0" rIns="0">
            <a:spAutoFit/>
          </a:bodyPr>
          <a:lstStyle/>
          <a:p>
            <a:pPr algn="ctr">
              <a:lnSpc>
                <a:spcPts val="9375"/>
              </a:lnSpc>
            </a:pPr>
            <a:r>
              <a:rPr lang="en-US" sz="6696">
                <a:solidFill>
                  <a:srgbClr val="FFFFFF"/>
                </a:solidFill>
                <a:latin typeface="Copperplate Gothic 32 AB Bold"/>
              </a:rPr>
              <a:t>Hate Speech Detection</a:t>
            </a:r>
          </a:p>
          <a:p>
            <a:pPr algn="ctr">
              <a:lnSpc>
                <a:spcPts val="9375"/>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33898" y="2346313"/>
            <a:ext cx="2292647" cy="2635226"/>
          </a:xfrm>
          <a:custGeom>
            <a:avLst/>
            <a:gdLst/>
            <a:ahLst/>
            <a:cxnLst/>
            <a:rect r="r" b="b" t="t" l="l"/>
            <a:pathLst>
              <a:path h="2635226" w="2292647">
                <a:moveTo>
                  <a:pt x="0" y="0"/>
                </a:moveTo>
                <a:lnTo>
                  <a:pt x="2292647" y="0"/>
                </a:lnTo>
                <a:lnTo>
                  <a:pt x="2292647"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2726913" y="1664932"/>
            <a:ext cx="6888896" cy="7185289"/>
          </a:xfrm>
          <a:custGeom>
            <a:avLst/>
            <a:gdLst/>
            <a:ahLst/>
            <a:cxnLst/>
            <a:rect r="r" b="b" t="t" l="l"/>
            <a:pathLst>
              <a:path h="7185289" w="6888896">
                <a:moveTo>
                  <a:pt x="0" y="0"/>
                </a:moveTo>
                <a:lnTo>
                  <a:pt x="6888897" y="0"/>
                </a:lnTo>
                <a:lnTo>
                  <a:pt x="6888897" y="7185290"/>
                </a:lnTo>
                <a:lnTo>
                  <a:pt x="0" y="7185290"/>
                </a:lnTo>
                <a:lnTo>
                  <a:pt x="0" y="0"/>
                </a:lnTo>
                <a:close/>
              </a:path>
            </a:pathLst>
          </a:custGeom>
          <a:blipFill>
            <a:blip r:embed="rId10"/>
            <a:stretch>
              <a:fillRect l="0" t="0" r="0" b="0"/>
            </a:stretch>
          </a:blipFill>
        </p:spPr>
      </p:sp>
      <p:sp>
        <p:nvSpPr>
          <p:cNvPr name="TextBox 8" id="8"/>
          <p:cNvSpPr txBox="true"/>
          <p:nvPr/>
        </p:nvSpPr>
        <p:spPr>
          <a:xfrm rot="0">
            <a:off x="1372650" y="-95089"/>
            <a:ext cx="10933824" cy="1866578"/>
          </a:xfrm>
          <a:prstGeom prst="rect">
            <a:avLst/>
          </a:prstGeom>
        </p:spPr>
        <p:txBody>
          <a:bodyPr anchor="t" rtlCol="false" tIns="0" lIns="0" bIns="0" rIns="0">
            <a:spAutoFit/>
          </a:bodyPr>
          <a:lstStyle/>
          <a:p>
            <a:pPr>
              <a:lnSpc>
                <a:spcPts val="13667"/>
              </a:lnSpc>
            </a:pPr>
            <a:r>
              <a:rPr lang="en-US" sz="9762">
                <a:solidFill>
                  <a:srgbClr val="FFFFFF"/>
                </a:solidFill>
                <a:latin typeface="Times New Roman Ultra-Bold"/>
              </a:rPr>
              <a:t>AGENDA</a:t>
            </a:r>
          </a:p>
        </p:txBody>
      </p:sp>
      <p:sp>
        <p:nvSpPr>
          <p:cNvPr name="TextBox 9" id="9"/>
          <p:cNvSpPr txBox="true"/>
          <p:nvPr/>
        </p:nvSpPr>
        <p:spPr>
          <a:xfrm rot="0">
            <a:off x="3272458" y="2712691"/>
            <a:ext cx="9008541" cy="7102487"/>
          </a:xfrm>
          <a:prstGeom prst="rect">
            <a:avLst/>
          </a:prstGeom>
        </p:spPr>
        <p:txBody>
          <a:bodyPr anchor="t" rtlCol="false" tIns="0" lIns="0" bIns="0" rIns="0">
            <a:spAutoFit/>
          </a:bodyPr>
          <a:lstStyle/>
          <a:p>
            <a:pPr marL="1078505" indent="-539253" lvl="1">
              <a:lnSpc>
                <a:spcPts val="6993"/>
              </a:lnSpc>
              <a:buFont typeface="Arial"/>
              <a:buChar char="•"/>
            </a:pPr>
            <a:r>
              <a:rPr lang="en-US" sz="4995">
                <a:solidFill>
                  <a:srgbClr val="FFFFFF"/>
                </a:solidFill>
                <a:latin typeface="Copperplate Gothic 32 AB"/>
              </a:rPr>
              <a:t>Problem Statement</a:t>
            </a:r>
          </a:p>
          <a:p>
            <a:pPr marL="1078505" indent="-539253" lvl="1">
              <a:lnSpc>
                <a:spcPts val="6993"/>
              </a:lnSpc>
              <a:buFont typeface="Arial"/>
              <a:buChar char="•"/>
            </a:pPr>
            <a:r>
              <a:rPr lang="en-US" sz="4995">
                <a:solidFill>
                  <a:srgbClr val="FFFFFF"/>
                </a:solidFill>
                <a:latin typeface="Copperplate Gothic 32 AB"/>
              </a:rPr>
              <a:t>Project Overview</a:t>
            </a:r>
          </a:p>
          <a:p>
            <a:pPr marL="1078505" indent="-539253" lvl="1">
              <a:lnSpc>
                <a:spcPts val="6993"/>
              </a:lnSpc>
              <a:buFont typeface="Arial"/>
              <a:buChar char="•"/>
            </a:pPr>
            <a:r>
              <a:rPr lang="en-US" sz="4995">
                <a:solidFill>
                  <a:srgbClr val="FFFFFF"/>
                </a:solidFill>
                <a:latin typeface="Copperplate Gothic 32 AB"/>
              </a:rPr>
              <a:t>End Users</a:t>
            </a:r>
          </a:p>
          <a:p>
            <a:pPr marL="1078505" indent="-539253" lvl="1">
              <a:lnSpc>
                <a:spcPts val="6993"/>
              </a:lnSpc>
              <a:buFont typeface="Arial"/>
              <a:buChar char="•"/>
            </a:pPr>
            <a:r>
              <a:rPr lang="en-US" sz="4995">
                <a:solidFill>
                  <a:srgbClr val="FFFFFF"/>
                </a:solidFill>
                <a:latin typeface="Copperplate Gothic 32 AB"/>
              </a:rPr>
              <a:t>Value Proposition</a:t>
            </a:r>
          </a:p>
          <a:p>
            <a:pPr marL="1078505" indent="-539253" lvl="1">
              <a:lnSpc>
                <a:spcPts val="6993"/>
              </a:lnSpc>
              <a:buFont typeface="Arial"/>
              <a:buChar char="•"/>
            </a:pPr>
            <a:r>
              <a:rPr lang="en-US" sz="4995">
                <a:solidFill>
                  <a:srgbClr val="FFFFFF"/>
                </a:solidFill>
                <a:latin typeface="Copperplate Gothic 32 AB"/>
              </a:rPr>
              <a:t>Solution</a:t>
            </a:r>
          </a:p>
          <a:p>
            <a:pPr marL="1078505" indent="-539253" lvl="1">
              <a:lnSpc>
                <a:spcPts val="6993"/>
              </a:lnSpc>
              <a:buFont typeface="Arial"/>
              <a:buChar char="•"/>
            </a:pPr>
            <a:r>
              <a:rPr lang="en-US" sz="4995">
                <a:solidFill>
                  <a:srgbClr val="FFFFFF"/>
                </a:solidFill>
                <a:latin typeface="Copperplate Gothic 32 AB"/>
              </a:rPr>
              <a:t>Modelling</a:t>
            </a:r>
          </a:p>
          <a:p>
            <a:pPr marL="1078505" indent="-539253" lvl="1">
              <a:lnSpc>
                <a:spcPts val="6993"/>
              </a:lnSpc>
              <a:buFont typeface="Arial"/>
              <a:buChar char="•"/>
            </a:pPr>
            <a:r>
              <a:rPr lang="en-US" sz="4995">
                <a:solidFill>
                  <a:srgbClr val="FFFFFF"/>
                </a:solidFill>
                <a:latin typeface="Copperplate Gothic 32 AB"/>
              </a:rPr>
              <a:t>Results</a:t>
            </a:r>
          </a:p>
          <a:p>
            <a:pPr>
              <a:lnSpc>
                <a:spcPts val="6993"/>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2802533" y="429915"/>
            <a:ext cx="3874294" cy="2862135"/>
          </a:xfrm>
          <a:custGeom>
            <a:avLst/>
            <a:gdLst/>
            <a:ahLst/>
            <a:cxnLst/>
            <a:rect r="r" b="b" t="t" l="l"/>
            <a:pathLst>
              <a:path h="2862135" w="3874294">
                <a:moveTo>
                  <a:pt x="0" y="0"/>
                </a:moveTo>
                <a:lnTo>
                  <a:pt x="3874295" y="0"/>
                </a:lnTo>
                <a:lnTo>
                  <a:pt x="3874295"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2925861" y="7046518"/>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9"/>
            <a:stretch>
              <a:fillRect l="0" t="0" r="0" b="0"/>
            </a:stretch>
          </a:blipFill>
        </p:spPr>
      </p:sp>
      <p:sp>
        <p:nvSpPr>
          <p:cNvPr name="TextBox 7" id="7"/>
          <p:cNvSpPr txBox="true"/>
          <p:nvPr/>
        </p:nvSpPr>
        <p:spPr>
          <a:xfrm rot="0">
            <a:off x="1841441" y="3219936"/>
            <a:ext cx="16105993" cy="1866578"/>
          </a:xfrm>
          <a:prstGeom prst="rect">
            <a:avLst/>
          </a:prstGeom>
        </p:spPr>
        <p:txBody>
          <a:bodyPr anchor="t" rtlCol="false" tIns="0" lIns="0" bIns="0" rIns="0">
            <a:spAutoFit/>
          </a:bodyPr>
          <a:lstStyle/>
          <a:p>
            <a:pPr algn="ctr">
              <a:lnSpc>
                <a:spcPts val="13667"/>
              </a:lnSpc>
            </a:pPr>
            <a:r>
              <a:rPr lang="en-US" sz="9762">
                <a:solidFill>
                  <a:srgbClr val="FFFFFF"/>
                </a:solidFill>
                <a:latin typeface="Times New Roman Ultra-Bold"/>
              </a:rPr>
              <a:t>PROBLEM STATEMENT</a:t>
            </a:r>
          </a:p>
        </p:txBody>
      </p:sp>
      <p:sp>
        <p:nvSpPr>
          <p:cNvPr name="TextBox 8" id="8"/>
          <p:cNvSpPr txBox="true"/>
          <p:nvPr/>
        </p:nvSpPr>
        <p:spPr>
          <a:xfrm rot="0">
            <a:off x="5280741" y="4743264"/>
            <a:ext cx="11666546" cy="3968636"/>
          </a:xfrm>
          <a:prstGeom prst="rect">
            <a:avLst/>
          </a:prstGeom>
        </p:spPr>
        <p:txBody>
          <a:bodyPr anchor="t" rtlCol="false" tIns="0" lIns="0" bIns="0" rIns="0">
            <a:spAutoFit/>
          </a:bodyPr>
          <a:lstStyle/>
          <a:p>
            <a:pPr algn="just">
              <a:lnSpc>
                <a:spcPts val="4412"/>
              </a:lnSpc>
            </a:pPr>
            <a:r>
              <a:rPr lang="en-US" sz="3151">
                <a:solidFill>
                  <a:srgbClr val="FFFFFF"/>
                </a:solidFill>
                <a:latin typeface="Times New Roman"/>
              </a:rPr>
              <a:t>The proliferation of hate speech and offensive language poses significant challenges to online platforms, including social media networks, forums, and comment sections. The problem lies in the difficulty of manually monitoring and moderating vast amounts of usergenerated content, leading to instances of harmful content slipping through the cracks. Thus, the need for automated hate speech detection systems arises to mitigate these issues effectively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2802533" y="429915"/>
            <a:ext cx="3874294" cy="2862135"/>
          </a:xfrm>
          <a:custGeom>
            <a:avLst/>
            <a:gdLst/>
            <a:ahLst/>
            <a:cxnLst/>
            <a:rect r="r" b="b" t="t" l="l"/>
            <a:pathLst>
              <a:path h="2862135" w="3874294">
                <a:moveTo>
                  <a:pt x="0" y="0"/>
                </a:moveTo>
                <a:lnTo>
                  <a:pt x="3874295" y="0"/>
                </a:lnTo>
                <a:lnTo>
                  <a:pt x="3874295"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2925861" y="7046518"/>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9"/>
            <a:stretch>
              <a:fillRect l="0" t="0" r="0" b="0"/>
            </a:stretch>
          </a:blipFill>
        </p:spPr>
      </p:sp>
      <p:sp>
        <p:nvSpPr>
          <p:cNvPr name="TextBox 7" id="7"/>
          <p:cNvSpPr txBox="true"/>
          <p:nvPr/>
        </p:nvSpPr>
        <p:spPr>
          <a:xfrm rot="0">
            <a:off x="1841441" y="3219936"/>
            <a:ext cx="16105993" cy="1866578"/>
          </a:xfrm>
          <a:prstGeom prst="rect">
            <a:avLst/>
          </a:prstGeom>
        </p:spPr>
        <p:txBody>
          <a:bodyPr anchor="t" rtlCol="false" tIns="0" lIns="0" bIns="0" rIns="0">
            <a:spAutoFit/>
          </a:bodyPr>
          <a:lstStyle/>
          <a:p>
            <a:pPr algn="ctr">
              <a:lnSpc>
                <a:spcPts val="13667"/>
              </a:lnSpc>
            </a:pPr>
            <a:r>
              <a:rPr lang="en-US" sz="9762">
                <a:solidFill>
                  <a:srgbClr val="FFFFFF"/>
                </a:solidFill>
                <a:latin typeface="Times New Roman Ultra-Bold"/>
              </a:rPr>
              <a:t>PROJECT OVERVIEW</a:t>
            </a:r>
          </a:p>
        </p:txBody>
      </p:sp>
      <p:sp>
        <p:nvSpPr>
          <p:cNvPr name="TextBox 8" id="8"/>
          <p:cNvSpPr txBox="true"/>
          <p:nvPr/>
        </p:nvSpPr>
        <p:spPr>
          <a:xfrm rot="0">
            <a:off x="6033200" y="4972215"/>
            <a:ext cx="10728267" cy="3641134"/>
          </a:xfrm>
          <a:prstGeom prst="rect">
            <a:avLst/>
          </a:prstGeom>
        </p:spPr>
        <p:txBody>
          <a:bodyPr anchor="t" rtlCol="false" tIns="0" lIns="0" bIns="0" rIns="0">
            <a:spAutoFit/>
          </a:bodyPr>
          <a:lstStyle/>
          <a:p>
            <a:pPr algn="just">
              <a:lnSpc>
                <a:spcPts val="4057"/>
              </a:lnSpc>
            </a:pPr>
            <a:r>
              <a:rPr lang="en-US" sz="2898">
                <a:solidFill>
                  <a:srgbClr val="FFFFFF"/>
                </a:solidFill>
                <a:latin typeface="Times New Roman"/>
              </a:rPr>
              <a:t>With the exponential growth of online content, the need to combat hate speech and offensive language has become paramount. This project endeavors to contribute to this effort by creating an automated system capable of detecting and classifying problematic content in real-time. By leveraging machine learning and NLP, the model provides a proactive approach to content moderation, thereby promoting safer online interactions.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96701" y="-1030513"/>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76809" y="-993306"/>
            <a:ext cx="6511191" cy="11280306"/>
          </a:xfrm>
          <a:custGeom>
            <a:avLst/>
            <a:gdLst/>
            <a:ahLst/>
            <a:cxnLst/>
            <a:rect r="r" b="b" t="t" l="l"/>
            <a:pathLst>
              <a:path h="11280306" w="6511191">
                <a:moveTo>
                  <a:pt x="0" y="0"/>
                </a:moveTo>
                <a:lnTo>
                  <a:pt x="6511191" y="0"/>
                </a:lnTo>
                <a:lnTo>
                  <a:pt x="6511191"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sp>
        <p:nvSpPr>
          <p:cNvPr name="Freeform 4" id="4"/>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6"/>
            <a:stretch>
              <a:fillRect l="0" t="0" r="0" b="0"/>
            </a:stretch>
          </a:blipFill>
        </p:spPr>
      </p:sp>
      <p:sp>
        <p:nvSpPr>
          <p:cNvPr name="Freeform 5" id="5"/>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7"/>
            <a:stretch>
              <a:fillRect l="0" t="0" r="0" b="0"/>
            </a:stretch>
          </a:blipFill>
        </p:spPr>
      </p:sp>
      <p:sp>
        <p:nvSpPr>
          <p:cNvPr name="TextBox 6" id="6"/>
          <p:cNvSpPr txBox="true"/>
          <p:nvPr/>
        </p:nvSpPr>
        <p:spPr>
          <a:xfrm rot="0">
            <a:off x="5584449" y="410323"/>
            <a:ext cx="7423814" cy="1866578"/>
          </a:xfrm>
          <a:prstGeom prst="rect">
            <a:avLst/>
          </a:prstGeom>
        </p:spPr>
        <p:txBody>
          <a:bodyPr anchor="t" rtlCol="false" tIns="0" lIns="0" bIns="0" rIns="0">
            <a:spAutoFit/>
          </a:bodyPr>
          <a:lstStyle/>
          <a:p>
            <a:pPr algn="ctr">
              <a:lnSpc>
                <a:spcPts val="13667"/>
              </a:lnSpc>
            </a:pPr>
            <a:r>
              <a:rPr lang="en-US" sz="9762">
                <a:solidFill>
                  <a:srgbClr val="FFFFFF"/>
                </a:solidFill>
                <a:latin typeface="Times New Roman Ultra-Bold"/>
              </a:rPr>
              <a:t>END USERS</a:t>
            </a:r>
          </a:p>
        </p:txBody>
      </p:sp>
      <p:sp>
        <p:nvSpPr>
          <p:cNvPr name="TextBox 7" id="7"/>
          <p:cNvSpPr txBox="true"/>
          <p:nvPr/>
        </p:nvSpPr>
        <p:spPr>
          <a:xfrm rot="0">
            <a:off x="2386832" y="2160136"/>
            <a:ext cx="14576751" cy="1746516"/>
          </a:xfrm>
          <a:prstGeom prst="rect">
            <a:avLst/>
          </a:prstGeom>
        </p:spPr>
        <p:txBody>
          <a:bodyPr anchor="t" rtlCol="false" tIns="0" lIns="0" bIns="0" rIns="0">
            <a:spAutoFit/>
          </a:bodyPr>
          <a:lstStyle/>
          <a:p>
            <a:pPr algn="ctr">
              <a:lnSpc>
                <a:spcPts val="6635"/>
              </a:lnSpc>
              <a:spcBef>
                <a:spcPct val="0"/>
              </a:spcBef>
            </a:pPr>
            <a:r>
              <a:rPr lang="en-US" sz="4739">
                <a:solidFill>
                  <a:srgbClr val="FFFFFF"/>
                </a:solidFill>
                <a:latin typeface="Times New Roman"/>
              </a:rPr>
              <a:t>The hate speech detection system can help many people in various industries:</a:t>
            </a:r>
          </a:p>
        </p:txBody>
      </p:sp>
      <p:sp>
        <p:nvSpPr>
          <p:cNvPr name="TextBox 8" id="8"/>
          <p:cNvSpPr txBox="true"/>
          <p:nvPr/>
        </p:nvSpPr>
        <p:spPr>
          <a:xfrm rot="0">
            <a:off x="1028700" y="4270960"/>
            <a:ext cx="15572204" cy="4154550"/>
          </a:xfrm>
          <a:prstGeom prst="rect">
            <a:avLst/>
          </a:prstGeom>
        </p:spPr>
        <p:txBody>
          <a:bodyPr anchor="t" rtlCol="false" tIns="0" lIns="0" bIns="0" rIns="0">
            <a:spAutoFit/>
          </a:bodyPr>
          <a:lstStyle/>
          <a:p>
            <a:pPr algn="ctr">
              <a:lnSpc>
                <a:spcPts val="4109"/>
              </a:lnSpc>
            </a:pPr>
            <a:r>
              <a:rPr lang="en-US" sz="2935">
                <a:solidFill>
                  <a:srgbClr val="FFFFFF"/>
                </a:solidFill>
                <a:latin typeface="Times New Roman"/>
              </a:rPr>
              <a:t>1. Social Media Platforms: Utilize hate speech detection models to monitor and moderate content, fostering a safer online environment.</a:t>
            </a:r>
          </a:p>
          <a:p>
            <a:pPr algn="ctr">
              <a:lnSpc>
                <a:spcPts val="4109"/>
              </a:lnSpc>
            </a:pPr>
            <a:r>
              <a:rPr lang="en-US" sz="2935">
                <a:solidFill>
                  <a:srgbClr val="FFFFFF"/>
                </a:solidFill>
                <a:latin typeface="Times New Roman"/>
              </a:rPr>
              <a:t>2. Law Enforcement Agencies: Implement these models to identify and take legal action against instances of hate speech, enforcing hate speech laws.</a:t>
            </a:r>
          </a:p>
          <a:p>
            <a:pPr algn="ctr">
              <a:lnSpc>
                <a:spcPts val="4109"/>
              </a:lnSpc>
            </a:pPr>
            <a:r>
              <a:rPr lang="en-US" sz="2935">
                <a:solidFill>
                  <a:srgbClr val="FFFFFF"/>
                </a:solidFill>
                <a:latin typeface="Times New Roman"/>
              </a:rPr>
              <a:t>3. Educational Institutions: Employ hate speech detection models to prevent bullying and harassment among students in online interactions.</a:t>
            </a:r>
          </a:p>
          <a:p>
            <a:pPr algn="ctr">
              <a:lnSpc>
                <a:spcPts val="4109"/>
              </a:lnSpc>
              <a:spcBef>
                <a:spcPct val="0"/>
              </a:spcBef>
            </a:pPr>
            <a:r>
              <a:rPr lang="en-US" sz="2935">
                <a:solidFill>
                  <a:srgbClr val="FFFFFF"/>
                </a:solidFill>
                <a:latin typeface="Times New Roman"/>
              </a:rPr>
              <a:t>4. NGOs and Researchers: Utilize these models to analyze trends in hate speech dissemination, enabling them to counteract hate speech and promote tolerance online.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579496" y="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81976" y="-1991669"/>
            <a:ext cx="7242652" cy="7242652"/>
          </a:xfrm>
          <a:custGeom>
            <a:avLst/>
            <a:gdLst/>
            <a:ahLst/>
            <a:cxnLst/>
            <a:rect r="r" b="b" t="t" l="l"/>
            <a:pathLst>
              <a:path h="7242652" w="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910231" y="185538"/>
            <a:ext cx="14881689" cy="3600128"/>
          </a:xfrm>
          <a:prstGeom prst="rect">
            <a:avLst/>
          </a:prstGeom>
        </p:spPr>
        <p:txBody>
          <a:bodyPr anchor="t" rtlCol="false" tIns="0" lIns="0" bIns="0" rIns="0">
            <a:spAutoFit/>
          </a:bodyPr>
          <a:lstStyle/>
          <a:p>
            <a:pPr algn="ctr">
              <a:lnSpc>
                <a:spcPts val="13667"/>
              </a:lnSpc>
            </a:pPr>
            <a:r>
              <a:rPr lang="en-US" sz="9762">
                <a:solidFill>
                  <a:srgbClr val="FFFFFF"/>
                </a:solidFill>
                <a:latin typeface="Times New Roman Ultra-Bold"/>
              </a:rPr>
              <a:t>VALUE PROPOSITION: </a:t>
            </a:r>
          </a:p>
          <a:p>
            <a:pPr algn="ctr">
              <a:lnSpc>
                <a:spcPts val="13667"/>
              </a:lnSpc>
            </a:pPr>
          </a:p>
        </p:txBody>
      </p:sp>
      <p:sp>
        <p:nvSpPr>
          <p:cNvPr name="TextBox 5" id="5"/>
          <p:cNvSpPr txBox="true"/>
          <p:nvPr/>
        </p:nvSpPr>
        <p:spPr>
          <a:xfrm rot="0">
            <a:off x="1910231" y="2180033"/>
            <a:ext cx="14635048" cy="6149486"/>
          </a:xfrm>
          <a:prstGeom prst="rect">
            <a:avLst/>
          </a:prstGeom>
        </p:spPr>
        <p:txBody>
          <a:bodyPr anchor="t" rtlCol="false" tIns="0" lIns="0" bIns="0" rIns="0">
            <a:spAutoFit/>
          </a:bodyPr>
          <a:lstStyle/>
          <a:p>
            <a:pPr algn="just" marL="669261" indent="-334631" lvl="1">
              <a:lnSpc>
                <a:spcPts val="4866"/>
              </a:lnSpc>
              <a:buFont typeface="Arial"/>
              <a:buChar char="•"/>
            </a:pPr>
            <a:r>
              <a:rPr lang="en-US" sz="3099">
                <a:solidFill>
                  <a:srgbClr val="FFFFFF"/>
                </a:solidFill>
                <a:latin typeface="Times New Roman"/>
              </a:rPr>
              <a:t>Enhanced Online Safety: The model contributes to a safer online environment by identifying and addressing hate speech, thereby reducing the potential harm it may cause to users.</a:t>
            </a:r>
          </a:p>
          <a:p>
            <a:pPr algn="just" marL="669261" indent="-334631" lvl="1">
              <a:lnSpc>
                <a:spcPts val="4866"/>
              </a:lnSpc>
              <a:buFont typeface="Arial"/>
              <a:buChar char="•"/>
            </a:pPr>
            <a:r>
              <a:rPr lang="en-US" sz="3099">
                <a:solidFill>
                  <a:srgbClr val="FFFFFF"/>
                </a:solidFill>
                <a:latin typeface="Times New Roman"/>
              </a:rPr>
              <a:t>Increased Inclusivity: By combating hate speech, the model fosters a more inclusive digital space where individuals from diverse backgrounds feel valued and respected.</a:t>
            </a:r>
          </a:p>
          <a:p>
            <a:pPr algn="just" marL="669261" indent="-334631" lvl="1">
              <a:lnSpc>
                <a:spcPts val="4866"/>
              </a:lnSpc>
              <a:buFont typeface="Arial"/>
              <a:buChar char="•"/>
            </a:pPr>
            <a:r>
              <a:rPr lang="en-US" sz="3099">
                <a:solidFill>
                  <a:srgbClr val="FFFFFF"/>
                </a:solidFill>
                <a:latin typeface="Times New Roman"/>
              </a:rPr>
              <a:t>Proactive Approach: Platforms can take proactive measures against hate speech with the model, preventing its spread and ensuring a more positive user experience.</a:t>
            </a:r>
          </a:p>
          <a:p>
            <a:pPr algn="just" marL="669261" indent="-334631" lvl="1">
              <a:lnSpc>
                <a:spcPts val="4866"/>
              </a:lnSpc>
              <a:buFont typeface="Arial"/>
              <a:buChar char="•"/>
            </a:pPr>
            <a:r>
              <a:rPr lang="en-US" sz="3099">
                <a:solidFill>
                  <a:srgbClr val="FFFFFF"/>
                </a:solidFill>
                <a:latin typeface="Times New Roman"/>
              </a:rPr>
              <a:t>Continual Improvement: Through ongoing refinement, the model remains effective in detecting evolving forms of hate speech, ensuring its relevance and efficacy over time.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5788974" y="1621283"/>
            <a:ext cx="5382042" cy="5628279"/>
          </a:xfrm>
          <a:custGeom>
            <a:avLst/>
            <a:gdLst/>
            <a:ahLst/>
            <a:cxnLst/>
            <a:rect r="r" b="b" t="t" l="l"/>
            <a:pathLst>
              <a:path h="5628279" w="5382042">
                <a:moveTo>
                  <a:pt x="0" y="0"/>
                </a:moveTo>
                <a:lnTo>
                  <a:pt x="5382042" y="0"/>
                </a:lnTo>
                <a:lnTo>
                  <a:pt x="5382042" y="5628279"/>
                </a:lnTo>
                <a:lnTo>
                  <a:pt x="0" y="5628279"/>
                </a:lnTo>
                <a:lnTo>
                  <a:pt x="0" y="0"/>
                </a:lnTo>
                <a:close/>
              </a:path>
            </a:pathLst>
          </a:custGeom>
          <a:blipFill>
            <a:blip r:embed="rId2"/>
            <a:stretch>
              <a:fillRect l="0" t="0" r="0" b="0"/>
            </a:stretch>
          </a:blipFill>
        </p:spPr>
      </p:sp>
      <p:sp>
        <p:nvSpPr>
          <p:cNvPr name="Freeform 3" id="3"/>
          <p:cNvSpPr/>
          <p:nvPr/>
        </p:nvSpPr>
        <p:spPr>
          <a:xfrm flipH="false" flipV="false" rot="0">
            <a:off x="13971137" y="594816"/>
            <a:ext cx="7465233" cy="7465233"/>
          </a:xfrm>
          <a:custGeom>
            <a:avLst/>
            <a:gdLst/>
            <a:ahLst/>
            <a:cxnLst/>
            <a:rect r="r" b="b" t="t" l="l"/>
            <a:pathLst>
              <a:path h="7465233" w="7465233">
                <a:moveTo>
                  <a:pt x="0" y="0"/>
                </a:moveTo>
                <a:lnTo>
                  <a:pt x="7465233" y="0"/>
                </a:lnTo>
                <a:lnTo>
                  <a:pt x="7465233" y="7465233"/>
                </a:lnTo>
                <a:lnTo>
                  <a:pt x="0" y="74652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571164" y="3973154"/>
            <a:ext cx="9218676" cy="9218676"/>
          </a:xfrm>
          <a:custGeom>
            <a:avLst/>
            <a:gdLst/>
            <a:ahLst/>
            <a:cxnLst/>
            <a:rect r="r" b="b" t="t" l="l"/>
            <a:pathLst>
              <a:path h="9218676" w="9218676">
                <a:moveTo>
                  <a:pt x="0" y="0"/>
                </a:moveTo>
                <a:lnTo>
                  <a:pt x="9218676" y="0"/>
                </a:lnTo>
                <a:lnTo>
                  <a:pt x="9218676" y="9218676"/>
                </a:lnTo>
                <a:lnTo>
                  <a:pt x="0" y="92186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077851" y="1217783"/>
            <a:ext cx="12132298" cy="1285531"/>
          </a:xfrm>
          <a:prstGeom prst="rect">
            <a:avLst/>
          </a:prstGeom>
        </p:spPr>
        <p:txBody>
          <a:bodyPr anchor="t" rtlCol="false" tIns="0" lIns="0" bIns="0" rIns="0">
            <a:spAutoFit/>
          </a:bodyPr>
          <a:lstStyle/>
          <a:p>
            <a:pPr algn="ctr">
              <a:lnSpc>
                <a:spcPts val="9468"/>
              </a:lnSpc>
            </a:pPr>
            <a:r>
              <a:rPr lang="en-US" sz="6763">
                <a:solidFill>
                  <a:srgbClr val="FFFFFF"/>
                </a:solidFill>
                <a:latin typeface="Times New Roman Ultra-Bold"/>
              </a:rPr>
              <a:t>SOLUTION</a:t>
            </a:r>
          </a:p>
        </p:txBody>
      </p:sp>
      <p:sp>
        <p:nvSpPr>
          <p:cNvPr name="Freeform 6" id="6"/>
          <p:cNvSpPr/>
          <p:nvPr/>
        </p:nvSpPr>
        <p:spPr>
          <a:xfrm flipH="false" flipV="false" rot="0">
            <a:off x="-4195193" y="-4864633"/>
            <a:ext cx="9729266" cy="9729266"/>
          </a:xfrm>
          <a:custGeom>
            <a:avLst/>
            <a:gdLst/>
            <a:ahLst/>
            <a:cxnLst/>
            <a:rect r="r" b="b" t="t" l="l"/>
            <a:pathLst>
              <a:path h="9729266" w="9729266">
                <a:moveTo>
                  <a:pt x="0" y="0"/>
                </a:moveTo>
                <a:lnTo>
                  <a:pt x="9729267" y="0"/>
                </a:lnTo>
                <a:lnTo>
                  <a:pt x="9729267" y="9729266"/>
                </a:lnTo>
                <a:lnTo>
                  <a:pt x="0" y="97292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344677">
            <a:off x="-877637" y="-716602"/>
            <a:ext cx="4140717" cy="2443023"/>
          </a:xfrm>
          <a:custGeom>
            <a:avLst/>
            <a:gdLst/>
            <a:ahLst/>
            <a:cxnLst/>
            <a:rect r="r" b="b" t="t" l="l"/>
            <a:pathLst>
              <a:path h="2443023" w="4140717">
                <a:moveTo>
                  <a:pt x="0" y="0"/>
                </a:moveTo>
                <a:lnTo>
                  <a:pt x="4140716" y="0"/>
                </a:lnTo>
                <a:lnTo>
                  <a:pt x="4140716" y="2443023"/>
                </a:lnTo>
                <a:lnTo>
                  <a:pt x="0" y="2443023"/>
                </a:lnTo>
                <a:lnTo>
                  <a:pt x="0" y="0"/>
                </a:lnTo>
                <a:close/>
              </a:path>
            </a:pathLst>
          </a:custGeom>
          <a:blipFill>
            <a:blip r:embed="rId7"/>
            <a:stretch>
              <a:fillRect l="0" t="0" r="0" b="0"/>
            </a:stretch>
          </a:blipFill>
        </p:spPr>
      </p:sp>
      <p:sp>
        <p:nvSpPr>
          <p:cNvPr name="TextBox 8" id="8"/>
          <p:cNvSpPr txBox="true"/>
          <p:nvPr/>
        </p:nvSpPr>
        <p:spPr>
          <a:xfrm rot="0">
            <a:off x="1803586" y="3173363"/>
            <a:ext cx="14753832" cy="5209280"/>
          </a:xfrm>
          <a:prstGeom prst="rect">
            <a:avLst/>
          </a:prstGeom>
        </p:spPr>
        <p:txBody>
          <a:bodyPr anchor="t" rtlCol="false" tIns="0" lIns="0" bIns="0" rIns="0">
            <a:spAutoFit/>
          </a:bodyPr>
          <a:lstStyle/>
          <a:p>
            <a:pPr algn="just">
              <a:lnSpc>
                <a:spcPts val="5914"/>
              </a:lnSpc>
            </a:pPr>
            <a:r>
              <a:rPr lang="en-US" sz="3360">
                <a:solidFill>
                  <a:srgbClr val="FFFFFF"/>
                </a:solidFill>
                <a:latin typeface="Times New Roman"/>
              </a:rPr>
              <a:t>The proposed solution involves the development of a deep learning</a:t>
            </a:r>
          </a:p>
          <a:p>
            <a:pPr algn="just">
              <a:lnSpc>
                <a:spcPts val="5914"/>
              </a:lnSpc>
            </a:pPr>
            <a:r>
              <a:rPr lang="en-US" sz="3360">
                <a:solidFill>
                  <a:srgbClr val="FFFFFF"/>
                </a:solidFill>
                <a:latin typeface="Times New Roman"/>
              </a:rPr>
              <a:t>model, specifically a bidirectional LSTM neural network, for hate</a:t>
            </a:r>
          </a:p>
          <a:p>
            <a:pPr algn="just">
              <a:lnSpc>
                <a:spcPts val="5914"/>
              </a:lnSpc>
            </a:pPr>
            <a:r>
              <a:rPr lang="en-US" sz="3360">
                <a:solidFill>
                  <a:srgbClr val="FFFFFF"/>
                </a:solidFill>
                <a:latin typeface="Times New Roman"/>
              </a:rPr>
              <a:t>speech detection. This model is trained on a dataset containing labeled examples of hate speech, offensive language, and non-hate speech. By leveraging sequential data processing capabilities, the model can capture contextual information and nuances in text, enhancing its ability to accurately classify different forms of harmful content.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738930" y="2020007"/>
            <a:ext cx="11130050" cy="1285531"/>
          </a:xfrm>
          <a:prstGeom prst="rect">
            <a:avLst/>
          </a:prstGeom>
        </p:spPr>
        <p:txBody>
          <a:bodyPr anchor="t" rtlCol="false" tIns="0" lIns="0" bIns="0" rIns="0">
            <a:spAutoFit/>
          </a:bodyPr>
          <a:lstStyle/>
          <a:p>
            <a:pPr>
              <a:lnSpc>
                <a:spcPts val="9468"/>
              </a:lnSpc>
            </a:pPr>
            <a:r>
              <a:rPr lang="en-US" sz="6763">
                <a:solidFill>
                  <a:srgbClr val="FFFFFF"/>
                </a:solidFill>
                <a:latin typeface="Times New Roman Ultra-Bold"/>
              </a:rPr>
              <a:t>MODELLING</a:t>
            </a:r>
          </a:p>
        </p:txBody>
      </p:sp>
      <p:sp>
        <p:nvSpPr>
          <p:cNvPr name="TextBox 9" id="9"/>
          <p:cNvSpPr txBox="true"/>
          <p:nvPr/>
        </p:nvSpPr>
        <p:spPr>
          <a:xfrm rot="0">
            <a:off x="1360107" y="3483388"/>
            <a:ext cx="14360337" cy="5698859"/>
          </a:xfrm>
          <a:prstGeom prst="rect">
            <a:avLst/>
          </a:prstGeom>
        </p:spPr>
        <p:txBody>
          <a:bodyPr anchor="t" rtlCol="false" tIns="0" lIns="0" bIns="0" rIns="0">
            <a:spAutoFit/>
          </a:bodyPr>
          <a:lstStyle/>
          <a:p>
            <a:pPr marL="865862" indent="-432931" lvl="1">
              <a:lnSpc>
                <a:spcPts val="5614"/>
              </a:lnSpc>
              <a:buAutoNum type="arabicPeriod" startAt="1"/>
            </a:pPr>
            <a:r>
              <a:rPr lang="en-US" sz="4010">
                <a:solidFill>
                  <a:srgbClr val="FFFFFF"/>
                </a:solidFill>
                <a:latin typeface="Copperplate Gothic 32 AB"/>
              </a:rPr>
              <a:t>Data Collection</a:t>
            </a:r>
          </a:p>
          <a:p>
            <a:pPr marL="865862" indent="-432931" lvl="1">
              <a:lnSpc>
                <a:spcPts val="5614"/>
              </a:lnSpc>
              <a:buAutoNum type="arabicPeriod" startAt="1"/>
            </a:pPr>
            <a:r>
              <a:rPr lang="en-US" sz="4010">
                <a:solidFill>
                  <a:srgbClr val="FFFFFF"/>
                </a:solidFill>
                <a:latin typeface="Copperplate Gothic 32 AB"/>
              </a:rPr>
              <a:t>Data Preprocessing</a:t>
            </a:r>
          </a:p>
          <a:p>
            <a:pPr marL="865862" indent="-432931" lvl="1">
              <a:lnSpc>
                <a:spcPts val="5614"/>
              </a:lnSpc>
              <a:buAutoNum type="arabicPeriod" startAt="1"/>
            </a:pPr>
            <a:r>
              <a:rPr lang="en-US" sz="4010">
                <a:solidFill>
                  <a:srgbClr val="FFFFFF"/>
                </a:solidFill>
                <a:latin typeface="Copperplate Gothic 32 AB"/>
              </a:rPr>
              <a:t>Feature Engineering</a:t>
            </a:r>
          </a:p>
          <a:p>
            <a:pPr marL="865862" indent="-432931" lvl="1">
              <a:lnSpc>
                <a:spcPts val="5614"/>
              </a:lnSpc>
              <a:buAutoNum type="arabicPeriod" startAt="1"/>
            </a:pPr>
            <a:r>
              <a:rPr lang="en-US" sz="4010">
                <a:solidFill>
                  <a:srgbClr val="FFFFFF"/>
                </a:solidFill>
                <a:latin typeface="Copperplate Gothic 32 AB"/>
              </a:rPr>
              <a:t>Model Selection</a:t>
            </a:r>
          </a:p>
          <a:p>
            <a:pPr marL="865862" indent="-432931" lvl="1">
              <a:lnSpc>
                <a:spcPts val="5614"/>
              </a:lnSpc>
              <a:buAutoNum type="arabicPeriod" startAt="1"/>
            </a:pPr>
            <a:r>
              <a:rPr lang="en-US" sz="4010">
                <a:solidFill>
                  <a:srgbClr val="FFFFFF"/>
                </a:solidFill>
                <a:latin typeface="Copperplate Gothic 32 AB"/>
              </a:rPr>
              <a:t>Model Training</a:t>
            </a:r>
          </a:p>
          <a:p>
            <a:pPr marL="865862" indent="-432931" lvl="1">
              <a:lnSpc>
                <a:spcPts val="5614"/>
              </a:lnSpc>
              <a:buAutoNum type="arabicPeriod" startAt="1"/>
            </a:pPr>
            <a:r>
              <a:rPr lang="en-US" sz="4010">
                <a:solidFill>
                  <a:srgbClr val="FFFFFF"/>
                </a:solidFill>
                <a:latin typeface="Copperplate Gothic 32 AB"/>
              </a:rPr>
              <a:t>Evaluation</a:t>
            </a:r>
          </a:p>
          <a:p>
            <a:pPr marL="865862" indent="-432931" lvl="1">
              <a:lnSpc>
                <a:spcPts val="5614"/>
              </a:lnSpc>
              <a:buAutoNum type="arabicPeriod" startAt="1"/>
            </a:pPr>
            <a:r>
              <a:rPr lang="en-US" sz="4010">
                <a:solidFill>
                  <a:srgbClr val="FFFFFF"/>
                </a:solidFill>
                <a:latin typeface="Copperplate Gothic 32 AB"/>
              </a:rPr>
              <a:t>Fine-tuning and Iteration</a:t>
            </a:r>
          </a:p>
          <a:p>
            <a:pPr marL="865862" indent="-432931" lvl="1">
              <a:lnSpc>
                <a:spcPts val="5614"/>
              </a:lnSpc>
              <a:buAutoNum type="arabicPeriod" startAt="1"/>
            </a:pPr>
            <a:r>
              <a:rPr lang="en-US" sz="4010">
                <a:solidFill>
                  <a:srgbClr val="FFFFFF"/>
                </a:solidFill>
                <a:latin typeface="Copperplate Gothic 32 AB"/>
              </a:rPr>
              <a:t>Deployment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DAGBJGuJmaA</dc:identifier>
  <dcterms:modified xsi:type="dcterms:W3CDTF">2011-08-01T06:04:30Z</dcterms:modified>
  <cp:revision>1</cp:revision>
  <dc:title>TNSDC - GENERATIVE AI FOR ENGINEERING</dc:title>
</cp:coreProperties>
</file>